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58" r:id="rId4"/>
    <p:sldId id="263" r:id="rId5"/>
    <p:sldId id="257" r:id="rId6"/>
    <p:sldId id="260" r:id="rId7"/>
    <p:sldId id="262" r:id="rId8"/>
    <p:sldId id="264" r:id="rId9"/>
    <p:sldId id="276" r:id="rId10"/>
    <p:sldId id="265" r:id="rId11"/>
    <p:sldId id="267" r:id="rId12"/>
    <p:sldId id="273" r:id="rId13"/>
    <p:sldId id="274" r:id="rId14"/>
    <p:sldId id="261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A3E6-AE20-49D6-9251-61A645A9ECF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D6430-7C51-4388-A89B-FAB706D0AD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8C54C7-0687-4529-A06C-5BEC35170ED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754E5D-5160-4E3B-97A7-583439F6550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3F10-5300-42DE-8E23-F917C41C9B5A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en-US" sz="5400" dirty="0" smtClean="0">
                <a:latin typeface="Bodoni MT Black" pitchFamily="18" charset="0"/>
              </a:rPr>
              <a:t>Inferring</a:t>
            </a:r>
          </a:p>
          <a:p>
            <a:pPr algn="ctr"/>
            <a:endParaRPr lang="en-US" sz="2800" dirty="0" smtClean="0">
              <a:latin typeface="Bodoni MT Black" pitchFamily="18" charset="0"/>
            </a:endParaRPr>
          </a:p>
          <a:p>
            <a:pPr algn="ctr"/>
            <a:r>
              <a:rPr lang="en-US" sz="2800" dirty="0" smtClean="0">
                <a:latin typeface="Bodoni MT Black" pitchFamily="18" charset="0"/>
              </a:rPr>
              <a:t>Mrs. Manning’s Third Grade Class</a:t>
            </a:r>
          </a:p>
          <a:p>
            <a:pPr algn="ctr"/>
            <a:r>
              <a:rPr lang="en-US" sz="2000" dirty="0" smtClean="0">
                <a:latin typeface="Bodoni MT Black" pitchFamily="18" charset="0"/>
              </a:rPr>
              <a:t>Russell D. Jones Elementary</a:t>
            </a:r>
          </a:p>
          <a:p>
            <a:pPr algn="ctr"/>
            <a:r>
              <a:rPr lang="en-US" sz="2000" dirty="0" smtClean="0">
                <a:latin typeface="Bodoni MT Black" pitchFamily="18" charset="0"/>
              </a:rPr>
              <a:t>Rogers, Arkansas</a:t>
            </a:r>
          </a:p>
          <a:p>
            <a:pPr algn="ctr"/>
            <a:r>
              <a:rPr lang="en-US" sz="2000" dirty="0" smtClean="0">
                <a:latin typeface="Bodoni MT Black" pitchFamily="18" charset="0"/>
              </a:rPr>
              <a:t>January 10, 2012</a:t>
            </a:r>
            <a:endParaRPr lang="en-US" sz="2000" dirty="0">
              <a:latin typeface="Bodoni MT Black" pitchFamily="18" charset="0"/>
            </a:endParaRPr>
          </a:p>
        </p:txBody>
      </p:sp>
      <p:pic>
        <p:nvPicPr>
          <p:cNvPr id="3" name="Picture 2" descr="Manning GANAG Slid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5300663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705600" y="5867400"/>
            <a:ext cx="228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Bodoni MT Black" pitchFamily="18" charset="0"/>
              </a:rPr>
              <a:t>   K</a:t>
            </a:r>
            <a:r>
              <a:rPr lang="en-US" sz="1600" dirty="0" smtClean="0">
                <a:latin typeface="Bodoni MT Black" pitchFamily="18" charset="0"/>
              </a:rPr>
              <a:t>. Maloney</a:t>
            </a:r>
          </a:p>
          <a:p>
            <a:pPr algn="r"/>
            <a:r>
              <a:rPr lang="en-US" sz="1100" dirty="0" smtClean="0">
                <a:latin typeface="Bodoni MT Black" pitchFamily="18" charset="0"/>
              </a:rPr>
              <a:t>Rogers Public Schools</a:t>
            </a:r>
            <a:endParaRPr lang="en-US" sz="1100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Application: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1219200"/>
            <a:ext cx="492918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4" y="-1820864"/>
            <a:ext cx="8607425" cy="572393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42672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 Black" pitchFamily="18" charset="0"/>
              </a:rPr>
              <a:t>The students created a T-Chart</a:t>
            </a:r>
          </a:p>
          <a:p>
            <a:pPr algn="ctr"/>
            <a:r>
              <a:rPr lang="en-US" sz="2000" dirty="0" smtClean="0">
                <a:latin typeface="Bodoni MT Black" pitchFamily="18" charset="0"/>
              </a:rPr>
              <a:t> in their interactive notebooks </a:t>
            </a:r>
          </a:p>
          <a:p>
            <a:pPr algn="ctr"/>
            <a:r>
              <a:rPr lang="en-US" sz="2000" dirty="0" smtClean="0">
                <a:latin typeface="Bodoni MT Black" pitchFamily="18" charset="0"/>
              </a:rPr>
              <a:t>like the one Mrs. Manning used </a:t>
            </a:r>
          </a:p>
          <a:p>
            <a:pPr algn="ctr"/>
            <a:r>
              <a:rPr lang="en-US" sz="2000" dirty="0" smtClean="0">
                <a:latin typeface="Bodoni MT Black" pitchFamily="18" charset="0"/>
              </a:rPr>
              <a:t>when modeling.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7912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Application: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Manning GANAG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606552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57400" y="5105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Mrs. Manning read the story </a:t>
            </a:r>
            <a:r>
              <a:rPr lang="en-US" sz="2400" u="sng" dirty="0" smtClean="0">
                <a:latin typeface="Bodoni MT Black" pitchFamily="18" charset="0"/>
              </a:rPr>
              <a:t>Tight Times</a:t>
            </a:r>
            <a:r>
              <a:rPr lang="en-US" sz="2400" dirty="0" smtClean="0">
                <a:latin typeface="Bodoni MT Black" pitchFamily="18" charset="0"/>
              </a:rPr>
              <a:t> aloud to the class.</a:t>
            </a:r>
            <a:endParaRPr lang="en-US" sz="2400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doni MT Black" pitchFamily="18" charset="0"/>
              </a:rPr>
              <a:t>Application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: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Manning GANAG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579" y="1524000"/>
            <a:ext cx="538716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1600" y="464820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Students recorded their inferences and evidence from the text.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7150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7150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Application: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Manning GANAG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4191000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0" y="3429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Students shared some of their examples.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4102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pic>
        <p:nvPicPr>
          <p:cNvPr id="8" name="Picture 7" descr="Manning GANAG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286000"/>
            <a:ext cx="420624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Generalize the Goal…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“Turn and talk to your partner.  Tell what you learned about inferring today.”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867400"/>
            <a:ext cx="47244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8" name="Picture 17" descr="Manning GANAG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6949440" cy="326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Bodoni MT Black" pitchFamily="18" charset="0"/>
              </a:rPr>
              <a:t>Generalize the Goal…</a:t>
            </a:r>
          </a:p>
          <a:p>
            <a:pPr algn="ctr"/>
            <a:endParaRPr lang="en-US" sz="2000" b="1" dirty="0" smtClean="0">
              <a:latin typeface="Bodoni MT Black" pitchFamily="18" charset="0"/>
            </a:endParaRPr>
          </a:p>
          <a:p>
            <a:pPr algn="ctr"/>
            <a:r>
              <a:rPr lang="en-US" sz="2800" b="1" dirty="0" smtClean="0">
                <a:latin typeface="Bodoni MT Black" pitchFamily="18" charset="0"/>
              </a:rPr>
              <a:t>Students returned to their planners after the </a:t>
            </a:r>
          </a:p>
          <a:p>
            <a:pPr algn="ctr"/>
            <a:r>
              <a:rPr lang="en-US" sz="2800" b="1" dirty="0" smtClean="0">
                <a:latin typeface="Bodoni MT Black" pitchFamily="18" charset="0"/>
              </a:rPr>
              <a:t>lesson and scored themselves to the goal.</a:t>
            </a:r>
          </a:p>
        </p:txBody>
      </p:sp>
      <p:pic>
        <p:nvPicPr>
          <p:cNvPr id="3" name="Picture 2" descr="Manning GANAG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67000"/>
            <a:ext cx="6949440" cy="27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5867400"/>
            <a:ext cx="45720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057400" y="1447800"/>
            <a:ext cx="6324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Marzano, R. J., Pickering, D. J., &amp; Pollock, J. E. (2001). </a:t>
            </a:r>
            <a:r>
              <a:rPr lang="en-US" sz="1600" i="1">
                <a:latin typeface="Calibri" pitchFamily="34" charset="0"/>
              </a:rPr>
              <a:t>Classroom instruction that works: Research-based strategies for increasing student achievement. </a:t>
            </a:r>
            <a:r>
              <a:rPr lang="en-US" sz="1600">
                <a:latin typeface="Calibri" pitchFamily="34" charset="0"/>
              </a:rPr>
              <a:t>Alexandria, VA: Association for Supervision</a:t>
            </a:r>
            <a:r>
              <a:rPr lang="en-US" sz="1600" i="1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and Curriculum Development.</a:t>
            </a: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 </a:t>
            </a:r>
          </a:p>
          <a:p>
            <a:r>
              <a:rPr lang="en-US" sz="1600">
                <a:latin typeface="Calibri" pitchFamily="34" charset="0"/>
              </a:rPr>
              <a:t>Pollock, J. E. (2007). </a:t>
            </a:r>
            <a:r>
              <a:rPr lang="en-US" sz="1600" i="1">
                <a:latin typeface="Calibri" pitchFamily="34" charset="0"/>
              </a:rPr>
              <a:t>Improving student learning one teacher at a time. </a:t>
            </a:r>
            <a:r>
              <a:rPr lang="en-US" sz="1600">
                <a:latin typeface="Calibri" pitchFamily="34" charset="0"/>
              </a:rPr>
              <a:t>Alexandria, VA: Association for Supervision and Curriculum Development.</a:t>
            </a: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 </a:t>
            </a:r>
          </a:p>
          <a:p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Pollock, J. E., &amp; Ford, Sharon M. (2009). </a:t>
            </a:r>
            <a:r>
              <a:rPr lang="en-US" sz="1600" i="1">
                <a:latin typeface="Calibri" pitchFamily="34" charset="0"/>
              </a:rPr>
              <a:t>Improving student learning one principal at a time. </a:t>
            </a:r>
            <a:r>
              <a:rPr lang="en-US" sz="1600">
                <a:latin typeface="Calibri" pitchFamily="34" charset="0"/>
              </a:rPr>
              <a:t>Alexandria, VA: Association for Supervision and Curriculum Development.</a:t>
            </a:r>
          </a:p>
          <a:p>
            <a:endParaRPr lang="en-US" sz="1600">
              <a:latin typeface="Calibri" pitchFamily="34" charset="0"/>
            </a:endParaRPr>
          </a:p>
        </p:txBody>
      </p:sp>
      <p:pic>
        <p:nvPicPr>
          <p:cNvPr id="7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2819400"/>
            <a:ext cx="949325" cy="122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2513" y="4452938"/>
            <a:ext cx="990600" cy="127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mcrel.org/SuccessInSight/Portals/7/Classroom%20Instruction%20That%20Wor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" y="1441450"/>
            <a:ext cx="914400" cy="11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1263650" y="1192213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GANAG is a lesson structure that allows teachers to plan for student use of research based instructional strategies.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838200" y="2514600"/>
            <a:ext cx="48069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G</a:t>
            </a:r>
            <a:r>
              <a:rPr lang="en-US"/>
              <a:t>= goal</a:t>
            </a:r>
          </a:p>
          <a:p>
            <a:r>
              <a:rPr lang="en-US" sz="4000"/>
              <a:t>A</a:t>
            </a:r>
            <a:r>
              <a:rPr lang="en-US"/>
              <a:t>= access prior knowledge</a:t>
            </a:r>
          </a:p>
          <a:p>
            <a:r>
              <a:rPr lang="en-US" sz="4000"/>
              <a:t>N</a:t>
            </a:r>
            <a:r>
              <a:rPr lang="en-US"/>
              <a:t>= new information</a:t>
            </a:r>
          </a:p>
          <a:p>
            <a:r>
              <a:rPr lang="en-US" sz="4000"/>
              <a:t>A</a:t>
            </a:r>
            <a:r>
              <a:rPr lang="en-US"/>
              <a:t>= application</a:t>
            </a:r>
          </a:p>
          <a:p>
            <a:r>
              <a:rPr lang="en-US" sz="4000"/>
              <a:t>G</a:t>
            </a:r>
            <a:r>
              <a:rPr lang="en-US"/>
              <a:t>= generalize the goal</a:t>
            </a:r>
          </a:p>
        </p:txBody>
      </p:sp>
      <p:pic>
        <p:nvPicPr>
          <p:cNvPr id="8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1801813" cy="232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81400"/>
            <a:ext cx="1725613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914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Mrs. Manning started with the standard she wanted the students to perform.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Arkansas English Language Arts Framework</a:t>
            </a:r>
            <a:endParaRPr lang="en-US" sz="2400" dirty="0">
              <a:latin typeface="Bodoni MT Blac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24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524000" y="56388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R.9.3.9</a:t>
            </a:r>
          </a:p>
          <a:p>
            <a:r>
              <a:rPr lang="en-US" dirty="0" smtClean="0"/>
              <a:t>Draw inferences, such as conclusions or generalizations, and support them with text evidence and/or personal experiences. 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6705600" y="5029200"/>
            <a:ext cx="484632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The purpose of the GANAG structure…</a:t>
            </a:r>
          </a:p>
          <a:p>
            <a:pPr>
              <a:buNone/>
            </a:pP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To give students the opportunity to actively use the nine high-yield strategies: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5052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7432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352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267200"/>
            <a:ext cx="35814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(9) Generating and Testing Hypotheses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1054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Goal:</a:t>
            </a:r>
          </a:p>
          <a:p>
            <a:r>
              <a:rPr lang="en-US" sz="2400" dirty="0" smtClean="0">
                <a:latin typeface="Bodoni MT Black" pitchFamily="18" charset="0"/>
              </a:rPr>
              <a:t>Each morning, students write goals for each subject in their planners.  Mrs. Manning asked one student to read the goal aloud to the class.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2667000"/>
            <a:ext cx="2685510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05400" y="2895600"/>
            <a:ext cx="2790440" cy="157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5715000"/>
            <a:ext cx="47244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 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doni MT Black" pitchFamily="18" charset="0"/>
              </a:rPr>
              <a:t>Students scored themselves </a:t>
            </a:r>
          </a:p>
          <a:p>
            <a:pPr algn="ctr"/>
            <a:r>
              <a:rPr lang="en-US" sz="2800" dirty="0" smtClean="0">
                <a:latin typeface="Bodoni MT Black" pitchFamily="18" charset="0"/>
              </a:rPr>
              <a:t>next to the written goal in their planners using a 1-4 rubric </a:t>
            </a:r>
          </a:p>
          <a:p>
            <a:pPr algn="ctr"/>
            <a:r>
              <a:rPr lang="en-US" sz="2800" dirty="0" smtClean="0">
                <a:latin typeface="Bodoni MT Black" pitchFamily="18" charset="0"/>
              </a:rPr>
              <a:t>at the beginning of the lesson.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2514600"/>
            <a:ext cx="4890174" cy="276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6096000" y="37338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553200" y="3733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46482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7400" y="2667000"/>
            <a:ext cx="4953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doni MT Black" pitchFamily="18" charset="0"/>
              </a:rPr>
              <a:t>Access Prior Knowledge:</a:t>
            </a:r>
          </a:p>
          <a:p>
            <a:pPr algn="ctr"/>
            <a:r>
              <a:rPr lang="en-US" sz="2800" dirty="0" smtClean="0">
                <a:latin typeface="Bodoni MT Black" pitchFamily="18" charset="0"/>
              </a:rPr>
              <a:t>Turn and Talk about this picture…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6248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62484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5715000"/>
            <a:ext cx="49530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6002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doni MT Black" pitchFamily="18" charset="0"/>
              </a:rPr>
              <a:t>Where was this picture taken?  Who are these people?  How are they feeling?  What is the time of day? </a:t>
            </a:r>
          </a:p>
          <a:p>
            <a:pPr algn="ctr"/>
            <a:r>
              <a:rPr lang="en-US" dirty="0" smtClean="0">
                <a:latin typeface="Bodoni MT Black" pitchFamily="18" charset="0"/>
              </a:rPr>
              <a:t> …and so on…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New Information: Modeling</a:t>
            </a: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What did you think about?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19812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doni MT Black" pitchFamily="18" charset="0"/>
              </a:rPr>
              <a:t>Mrs. Manning records a list of the students responses using a clipboard and T-Chart.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14" name="Picture 13" descr="Manning GANAG 004.jpg"/>
          <p:cNvPicPr>
            <a:picLocks noChangeAspect="1"/>
          </p:cNvPicPr>
          <p:nvPr/>
        </p:nvPicPr>
        <p:blipFill>
          <a:blip r:embed="rId2" cstate="print"/>
          <a:srcRect l="18779" t="9581" r="17840"/>
          <a:stretch>
            <a:fillRect/>
          </a:stretch>
        </p:blipFill>
        <p:spPr>
          <a:xfrm>
            <a:off x="1219200" y="1676400"/>
            <a:ext cx="2843784" cy="263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Left Arrow 14"/>
          <p:cNvSpPr/>
          <p:nvPr/>
        </p:nvSpPr>
        <p:spPr>
          <a:xfrm>
            <a:off x="3886200" y="2438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7800" y="44196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doni MT Black" pitchFamily="18" charset="0"/>
              </a:rPr>
              <a:t>Mrs. Manning records why the students thought what they did about the picture.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18" name="Picture 17" descr="Manning GANAG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0"/>
            <a:ext cx="4038600" cy="240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" y="60198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38600" y="4876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doni MT Black" pitchFamily="18" charset="0"/>
              </a:rPr>
              <a:t>New Information…</a:t>
            </a:r>
          </a:p>
          <a:p>
            <a:pPr algn="ctr"/>
            <a:endParaRPr lang="en-US" sz="2000" b="1" dirty="0" smtClean="0">
              <a:latin typeface="Bodoni MT Black" pitchFamily="18" charset="0"/>
            </a:endParaRPr>
          </a:p>
          <a:p>
            <a:pPr algn="ctr"/>
            <a:r>
              <a:rPr lang="en-US" sz="3200" b="1" dirty="0" smtClean="0">
                <a:latin typeface="Bodoni MT Black" pitchFamily="18" charset="0"/>
              </a:rPr>
              <a:t>“When you used the text (picture) and your </a:t>
            </a:r>
            <a:r>
              <a:rPr lang="en-US" sz="3200" dirty="0" smtClean="0">
                <a:latin typeface="Bodoni MT Black" pitchFamily="18" charset="0"/>
              </a:rPr>
              <a:t>background knowledge, </a:t>
            </a:r>
          </a:p>
          <a:p>
            <a:pPr algn="ctr"/>
            <a:r>
              <a:rPr lang="en-US" sz="3200" dirty="0" smtClean="0">
                <a:latin typeface="Bodoni MT Black" pitchFamily="18" charset="0"/>
              </a:rPr>
              <a:t>you were inferring.”</a:t>
            </a:r>
          </a:p>
        </p:txBody>
      </p:sp>
      <p:pic>
        <p:nvPicPr>
          <p:cNvPr id="18" name="Picture 17" descr="Manning GANAG 005.jpg"/>
          <p:cNvPicPr>
            <a:picLocks noChangeAspect="1"/>
          </p:cNvPicPr>
          <p:nvPr/>
        </p:nvPicPr>
        <p:blipFill>
          <a:blip r:embed="rId2" cstate="print"/>
          <a:srcRect t="10169" r="5085"/>
          <a:stretch>
            <a:fillRect/>
          </a:stretch>
        </p:blipFill>
        <p:spPr>
          <a:xfrm>
            <a:off x="2209800" y="3124200"/>
            <a:ext cx="4267200" cy="294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574</Words>
  <Application>Microsoft Office PowerPoint</Application>
  <PresentationFormat>On-screen Show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RPS</dc:creator>
  <cp:lastModifiedBy>RPS</cp:lastModifiedBy>
  <cp:revision>50</cp:revision>
  <dcterms:created xsi:type="dcterms:W3CDTF">2011-10-20T15:42:53Z</dcterms:created>
  <dcterms:modified xsi:type="dcterms:W3CDTF">2012-02-06T14:05:38Z</dcterms:modified>
</cp:coreProperties>
</file>